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3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4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5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2" r:id="rId1"/>
    <p:sldMasterId id="2147483780" r:id="rId2"/>
    <p:sldMasterId id="2147483816" r:id="rId3"/>
    <p:sldMasterId id="2147483870" r:id="rId4"/>
    <p:sldMasterId id="2147483912" r:id="rId5"/>
    <p:sldMasterId id="2147483924" r:id="rId6"/>
  </p:sldMasterIdLst>
  <p:notesMasterIdLst>
    <p:notesMasterId r:id="rId25"/>
  </p:notesMasterIdLst>
  <p:handoutMasterIdLst>
    <p:handoutMasterId r:id="rId26"/>
  </p:handoutMasterIdLst>
  <p:sldIdLst>
    <p:sldId id="256" r:id="rId7"/>
    <p:sldId id="257" r:id="rId8"/>
    <p:sldId id="258" r:id="rId9"/>
    <p:sldId id="259" r:id="rId10"/>
    <p:sldId id="260" r:id="rId11"/>
    <p:sldId id="261" r:id="rId12"/>
    <p:sldId id="263" r:id="rId13"/>
    <p:sldId id="262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4" r:id="rId24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46CB1"/>
    <a:srgbClr val="18D8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1" d="100"/>
          <a:sy n="81" d="100"/>
        </p:scale>
        <p:origin x="120" y="7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D02855-70BC-4737-BA70-4445E05C3861}" type="datetimeFigureOut">
              <a:rPr lang="en-US" smtClean="0"/>
              <a:t>9/13/2016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8"/>
            <a:ext cx="303784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8"/>
            <a:ext cx="303784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230A08-7F7E-4DBE-9AE4-7FAD33C130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8898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2DD199-0743-4E8E-A969-B12659213CED}" type="datetimeFigureOut">
              <a:rPr lang="en-US" smtClean="0"/>
              <a:t>9/13/2016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84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8"/>
            <a:ext cx="303784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FD975C-3879-42EA-B3DA-6E860368F0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3017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D975C-3879-42EA-B3DA-6E860368F0D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3840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D975C-3879-42EA-B3DA-6E860368F0D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6534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D975C-3879-42EA-B3DA-6E860368F0D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6002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D975C-3879-42EA-B3DA-6E860368F0D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8948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D975C-3879-42EA-B3DA-6E860368F0D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3358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D975C-3879-42EA-B3DA-6E860368F0D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3549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D975C-3879-42EA-B3DA-6E860368F0D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5337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D975C-3879-42EA-B3DA-6E860368F0D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3664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D975C-3879-42EA-B3DA-6E860368F0D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01110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D975C-3879-42EA-B3DA-6E860368F0D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8446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D975C-3879-42EA-B3DA-6E860368F0D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8662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D975C-3879-42EA-B3DA-6E860368F0D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9586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D975C-3879-42EA-B3DA-6E860368F0D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0087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D975C-3879-42EA-B3DA-6E860368F0D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9423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D975C-3879-42EA-B3DA-6E860368F0D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6956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D975C-3879-42EA-B3DA-6E860368F0D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045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D975C-3879-42EA-B3DA-6E860368F0D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9707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D975C-3879-42EA-B3DA-6E860368F0D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7413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753E0-6C21-4222-AAE1-1E4F65EAE839}" type="datetimeFigureOut">
              <a:rPr lang="en-US" smtClean="0"/>
              <a:t>9/13/2016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4359B-8A7D-440E-A000-D7B5111B8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4575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753E0-6C21-4222-AAE1-1E4F65EAE839}" type="datetimeFigureOut">
              <a:rPr lang="en-US" smtClean="0"/>
              <a:t>9/13/2016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4359B-8A7D-440E-A000-D7B5111B8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415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753E0-6C21-4222-AAE1-1E4F65EAE839}" type="datetimeFigureOut">
              <a:rPr lang="en-US" smtClean="0"/>
              <a:t>9/13/2016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4359B-8A7D-440E-A000-D7B5111B8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9249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753E0-6C21-4222-AAE1-1E4F65EAE839}" type="datetimeFigureOut">
              <a:rPr lang="en-US" smtClean="0"/>
              <a:t>9/13/2016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4359B-8A7D-440E-A000-D7B5111B8F7F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089386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753E0-6C21-4222-AAE1-1E4F65EAE839}" type="datetimeFigureOut">
              <a:rPr lang="en-US" smtClean="0"/>
              <a:t>9/13/2016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4359B-8A7D-440E-A000-D7B5111B8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6981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753E0-6C21-4222-AAE1-1E4F65EAE839}" type="datetimeFigureOut">
              <a:rPr lang="en-US" smtClean="0"/>
              <a:t>9/13/2016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4359B-8A7D-440E-A000-D7B5111B8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2186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753E0-6C21-4222-AAE1-1E4F65EAE839}" type="datetimeFigureOut">
              <a:rPr lang="en-US" smtClean="0"/>
              <a:t>9/13/2016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4359B-8A7D-440E-A000-D7B5111B8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7311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753E0-6C21-4222-AAE1-1E4F65EAE839}" type="datetimeFigureOut">
              <a:rPr lang="en-US" smtClean="0"/>
              <a:t>9/13/2016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4359B-8A7D-440E-A000-D7B5111B8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3444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753E0-6C21-4222-AAE1-1E4F65EAE839}" type="datetimeFigureOut">
              <a:rPr lang="en-US" smtClean="0"/>
              <a:t>9/13/2016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4359B-8A7D-440E-A000-D7B5111B8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1672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753E0-6C21-4222-AAE1-1E4F65EAE839}" type="datetimeFigureOut">
              <a:rPr lang="en-US" smtClean="0"/>
              <a:t>9/13/2016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4359B-8A7D-440E-A000-D7B5111B8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0679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753E0-6C21-4222-AAE1-1E4F65EAE839}" type="datetimeFigureOut">
              <a:rPr lang="en-US" smtClean="0"/>
              <a:t>9/13/2016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4359B-8A7D-440E-A000-D7B5111B8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9578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753E0-6C21-4222-AAE1-1E4F65EAE839}" type="datetimeFigureOut">
              <a:rPr lang="en-US" smtClean="0"/>
              <a:t>9/13/2016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4359B-8A7D-440E-A000-D7B5111B8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2247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753E0-6C21-4222-AAE1-1E4F65EAE839}" type="datetimeFigureOut">
              <a:rPr lang="en-US" smtClean="0"/>
              <a:t>9/13/2016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4359B-8A7D-440E-A000-D7B5111B8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6714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753E0-6C21-4222-AAE1-1E4F65EAE839}" type="datetimeFigureOut">
              <a:rPr lang="en-US" smtClean="0"/>
              <a:t>9/13/2016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4359B-8A7D-440E-A000-D7B5111B8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1053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753E0-6C21-4222-AAE1-1E4F65EAE839}" type="datetimeFigureOut">
              <a:rPr lang="en-US" smtClean="0"/>
              <a:t>9/13/2016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4359B-8A7D-440E-A000-D7B5111B8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1513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753E0-6C21-4222-AAE1-1E4F65EAE839}" type="datetimeFigureOut">
              <a:rPr lang="en-US" smtClean="0"/>
              <a:t>9/13/2016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4359B-8A7D-440E-A000-D7B5111B8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4443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753E0-6C21-4222-AAE1-1E4F65EAE839}" type="datetimeFigureOut">
              <a:rPr lang="en-US" smtClean="0"/>
              <a:t>9/13/2016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4359B-8A7D-440E-A000-D7B5111B8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30441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753E0-6C21-4222-AAE1-1E4F65EAE839}" type="datetimeFigureOut">
              <a:rPr lang="en-US" smtClean="0"/>
              <a:t>9/13/2016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4359B-8A7D-440E-A000-D7B5111B8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8134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753E0-6C21-4222-AAE1-1E4F65EAE839}" type="datetimeFigureOut">
              <a:rPr lang="en-US" smtClean="0"/>
              <a:t>9/13/2016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4359B-8A7D-440E-A000-D7B5111B8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11907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753E0-6C21-4222-AAE1-1E4F65EAE839}" type="datetimeFigureOut">
              <a:rPr lang="en-US" smtClean="0"/>
              <a:t>9/13/2016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4359B-8A7D-440E-A000-D7B5111B8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93412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753E0-6C21-4222-AAE1-1E4F65EAE839}" type="datetimeFigureOut">
              <a:rPr lang="en-US" smtClean="0"/>
              <a:t>9/13/2016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4359B-8A7D-440E-A000-D7B5111B8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51001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385828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753E0-6C21-4222-AAE1-1E4F65EAE839}" type="datetimeFigureOut">
              <a:rPr lang="en-US" smtClean="0"/>
              <a:t>9/13/2016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4359B-8A7D-440E-A000-D7B5111B8F7F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55529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753E0-6C21-4222-AAE1-1E4F65EAE839}" type="datetimeFigureOut">
              <a:rPr lang="en-US" smtClean="0"/>
              <a:t>9/13/2016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4359B-8A7D-440E-A000-D7B5111B8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94612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753E0-6C21-4222-AAE1-1E4F65EAE839}" type="datetimeFigureOut">
              <a:rPr lang="en-US" smtClean="0"/>
              <a:t>9/13/2016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4359B-8A7D-440E-A000-D7B5111B8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84795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753E0-6C21-4222-AAE1-1E4F65EAE839}" type="datetimeFigureOut">
              <a:rPr lang="en-US" smtClean="0"/>
              <a:t>9/13/2016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4359B-8A7D-440E-A000-D7B5111B8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43857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753E0-6C21-4222-AAE1-1E4F65EAE839}" type="datetimeFigureOut">
              <a:rPr lang="en-US" smtClean="0"/>
              <a:t>9/13/2016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4359B-8A7D-440E-A000-D7B5111B8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98163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753E0-6C21-4222-AAE1-1E4F65EAE839}" type="datetimeFigureOut">
              <a:rPr lang="en-US" smtClean="0"/>
              <a:t>9/13/2016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4359B-8A7D-440E-A000-D7B5111B8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11007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753E0-6C21-4222-AAE1-1E4F65EAE839}" type="datetimeFigureOut">
              <a:rPr lang="en-US" smtClean="0"/>
              <a:t>9/13/2016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4359B-8A7D-440E-A000-D7B5111B8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87052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753E0-6C21-4222-AAE1-1E4F65EAE839}" type="datetimeFigureOut">
              <a:rPr lang="en-US" smtClean="0"/>
              <a:t>9/13/2016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4359B-8A7D-440E-A000-D7B5111B8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48128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753E0-6C21-4222-AAE1-1E4F65EAE839}" type="datetimeFigureOut">
              <a:rPr lang="en-US" smtClean="0"/>
              <a:t>9/13/2016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4359B-8A7D-440E-A000-D7B5111B8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57448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753E0-6C21-4222-AAE1-1E4F65EAE839}" type="datetimeFigureOut">
              <a:rPr lang="en-US" smtClean="0"/>
              <a:t>9/13/2016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4359B-8A7D-440E-A000-D7B5111B8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5410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753E0-6C21-4222-AAE1-1E4F65EAE839}" type="datetimeFigureOut">
              <a:rPr lang="en-US" smtClean="0"/>
              <a:t>9/13/2016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4359B-8A7D-440E-A000-D7B5111B8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85394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753E0-6C21-4222-AAE1-1E4F65EAE839}" type="datetimeFigureOut">
              <a:rPr lang="en-US" smtClean="0"/>
              <a:t>9/13/2016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4359B-8A7D-440E-A000-D7B5111B8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5680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753E0-6C21-4222-AAE1-1E4F65EAE839}" type="datetimeFigureOut">
              <a:rPr lang="en-US" smtClean="0"/>
              <a:t>9/13/2016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4359B-8A7D-440E-A000-D7B5111B8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79905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753E0-6C21-4222-AAE1-1E4F65EAE839}" type="datetimeFigureOut">
              <a:rPr lang="en-US" smtClean="0"/>
              <a:t>9/13/2016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4359B-8A7D-440E-A000-D7B5111B8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3916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753E0-6C21-4222-AAE1-1E4F65EAE839}" type="datetimeFigureOut">
              <a:rPr lang="en-US" smtClean="0"/>
              <a:t>9/13/2016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4359B-8A7D-440E-A000-D7B5111B8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87837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3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3129280"/>
            <a:ext cx="34010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753E0-6C21-4222-AAE1-1E4F65EAE839}" type="datetimeFigureOut">
              <a:rPr lang="en-US" smtClean="0"/>
              <a:t>9/13/2016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4359B-8A7D-440E-A000-D7B5111B8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64665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753E0-6C21-4222-AAE1-1E4F65EAE839}" type="datetimeFigureOut">
              <a:rPr lang="en-US" smtClean="0"/>
              <a:t>9/13/2016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4359B-8A7D-440E-A000-D7B5111B8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43520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799"/>
            <a:ext cx="8825658" cy="364066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753E0-6C21-4222-AAE1-1E4F65EAE839}" type="datetimeFigureOut">
              <a:rPr lang="en-US" smtClean="0"/>
              <a:t>9/13/2016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4359B-8A7D-440E-A000-D7B5111B8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66595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753E0-6C21-4222-AAE1-1E4F65EAE839}" type="datetimeFigureOut">
              <a:rPr lang="en-US" smtClean="0"/>
              <a:t>9/13/2016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4359B-8A7D-440E-A000-D7B5111B8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94050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0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753E0-6C21-4222-AAE1-1E4F65EAE839}" type="datetimeFigureOut">
              <a:rPr lang="en-US" smtClean="0"/>
              <a:t>9/13/2016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4359B-8A7D-440E-A000-D7B5111B8F7F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3478325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753E0-6C21-4222-AAE1-1E4F65EAE839}" type="datetimeFigureOut">
              <a:rPr lang="en-US" smtClean="0"/>
              <a:t>9/13/2016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4359B-8A7D-440E-A000-D7B5111B8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27220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753E0-6C21-4222-AAE1-1E4F65EAE839}" type="datetimeFigureOut">
              <a:rPr lang="en-US" smtClean="0"/>
              <a:t>9/13/2016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4359B-8A7D-440E-A000-D7B5111B8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96740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753E0-6C21-4222-AAE1-1E4F65EAE839}" type="datetimeFigureOut">
              <a:rPr lang="en-US" smtClean="0"/>
              <a:t>9/13/2016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4359B-8A7D-440E-A000-D7B5111B8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6140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753E0-6C21-4222-AAE1-1E4F65EAE839}" type="datetimeFigureOut">
              <a:rPr lang="en-US" smtClean="0"/>
              <a:t>9/13/2016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4359B-8A7D-440E-A000-D7B5111B8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28069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753E0-6C21-4222-AAE1-1E4F65EAE839}" type="datetimeFigureOut">
              <a:rPr lang="en-US" smtClean="0"/>
              <a:t>9/13/2016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4359B-8A7D-440E-A000-D7B5111B8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03702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753E0-6C21-4222-AAE1-1E4F65EAE839}" type="datetimeFigureOut">
              <a:rPr lang="en-US" smtClean="0"/>
              <a:t>9/13/2016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4359B-8A7D-440E-A000-D7B5111B8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98192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753E0-6C21-4222-AAE1-1E4F65EAE839}" type="datetimeFigureOut">
              <a:rPr lang="en-US" smtClean="0"/>
              <a:t>9/13/2016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4359B-8A7D-440E-A000-D7B5111B8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96028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753E0-6C21-4222-AAE1-1E4F65EAE839}" type="datetimeFigureOut">
              <a:rPr lang="en-US" smtClean="0"/>
              <a:t>9/13/2016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4359B-8A7D-440E-A000-D7B5111B8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31281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753E0-6C21-4222-AAE1-1E4F65EAE839}" type="datetimeFigureOut">
              <a:rPr lang="en-US" smtClean="0"/>
              <a:t>9/13/2016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4359B-8A7D-440E-A000-D7B5111B8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727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753E0-6C21-4222-AAE1-1E4F65EAE839}" type="datetimeFigureOut">
              <a:rPr lang="en-US" smtClean="0"/>
              <a:t>9/13/2016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4359B-8A7D-440E-A000-D7B5111B8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9632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753E0-6C21-4222-AAE1-1E4F65EAE839}" type="datetimeFigureOut">
              <a:rPr lang="en-US" smtClean="0"/>
              <a:t>9/13/2016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4359B-8A7D-440E-A000-D7B5111B8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0136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753E0-6C21-4222-AAE1-1E4F65EAE839}" type="datetimeFigureOut">
              <a:rPr lang="en-US" smtClean="0"/>
              <a:t>9/13/2016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4359B-8A7D-440E-A000-D7B5111B8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22340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753E0-6C21-4222-AAE1-1E4F65EAE839}" type="datetimeFigureOut">
              <a:rPr lang="en-US" smtClean="0"/>
              <a:t>9/13/2016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4359B-8A7D-440E-A000-D7B5111B8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75484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753E0-6C21-4222-AAE1-1E4F65EAE839}" type="datetimeFigureOut">
              <a:rPr lang="en-US" smtClean="0"/>
              <a:t>9/13/2016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4359B-8A7D-440E-A000-D7B5111B8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4947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753E0-6C21-4222-AAE1-1E4F65EAE839}" type="datetimeFigureOut">
              <a:rPr lang="en-US" smtClean="0"/>
              <a:t>9/13/2016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4359B-8A7D-440E-A000-D7B5111B8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54886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753E0-6C21-4222-AAE1-1E4F65EAE839}" type="datetimeFigureOut">
              <a:rPr lang="en-US" smtClean="0"/>
              <a:t>9/13/2016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4359B-8A7D-440E-A000-D7B5111B8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26187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753E0-6C21-4222-AAE1-1E4F65EAE839}" type="datetimeFigureOut">
              <a:rPr lang="en-US" smtClean="0"/>
              <a:t>9/13/2016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4359B-8A7D-440E-A000-D7B5111B8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06854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753E0-6C21-4222-AAE1-1E4F65EAE839}" type="datetimeFigureOut">
              <a:rPr lang="en-US" smtClean="0"/>
              <a:t>9/13/2016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4359B-8A7D-440E-A000-D7B5111B8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43182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753E0-6C21-4222-AAE1-1E4F65EAE839}" type="datetimeFigureOut">
              <a:rPr lang="en-US" smtClean="0"/>
              <a:t>9/13/2016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4359B-8A7D-440E-A000-D7B5111B8F7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275601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753E0-6C21-4222-AAE1-1E4F65EAE839}" type="datetimeFigureOut">
              <a:rPr lang="en-US" smtClean="0"/>
              <a:t>9/13/2016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4359B-8A7D-440E-A000-D7B5111B8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88424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753E0-6C21-4222-AAE1-1E4F65EAE839}" type="datetimeFigureOut">
              <a:rPr lang="en-US" smtClean="0"/>
              <a:t>9/13/2016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4359B-8A7D-440E-A000-D7B5111B8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9312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753E0-6C21-4222-AAE1-1E4F65EAE839}" type="datetimeFigureOut">
              <a:rPr lang="en-US" smtClean="0"/>
              <a:t>9/13/2016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4359B-8A7D-440E-A000-D7B5111B8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96000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753E0-6C21-4222-AAE1-1E4F65EAE839}" type="datetimeFigureOut">
              <a:rPr lang="en-US" smtClean="0"/>
              <a:t>9/13/2016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4359B-8A7D-440E-A000-D7B5111B8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5125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753E0-6C21-4222-AAE1-1E4F65EAE839}" type="datetimeFigureOut">
              <a:rPr lang="en-US" smtClean="0"/>
              <a:t>9/13/2016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4359B-8A7D-440E-A000-D7B5111B8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12384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753E0-6C21-4222-AAE1-1E4F65EAE839}" type="datetimeFigureOut">
              <a:rPr lang="en-US" smtClean="0"/>
              <a:t>9/13/2016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4359B-8A7D-440E-A000-D7B5111B8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9007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753E0-6C21-4222-AAE1-1E4F65EAE839}" type="datetimeFigureOut">
              <a:rPr lang="en-US" smtClean="0"/>
              <a:t>9/13/2016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4359B-8A7D-440E-A000-D7B5111B8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4745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753E0-6C21-4222-AAE1-1E4F65EAE839}" type="datetimeFigureOut">
              <a:rPr lang="en-US" smtClean="0"/>
              <a:t>9/13/2016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4359B-8A7D-440E-A000-D7B5111B8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06263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753E0-6C21-4222-AAE1-1E4F65EAE839}" type="datetimeFigureOut">
              <a:rPr lang="en-US" smtClean="0"/>
              <a:t>9/13/2016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4359B-8A7D-440E-A000-D7B5111B8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05599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753E0-6C21-4222-AAE1-1E4F65EAE839}" type="datetimeFigureOut">
              <a:rPr lang="en-US" smtClean="0"/>
              <a:t>9/13/2016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4359B-8A7D-440E-A000-D7B5111B8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21198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753E0-6C21-4222-AAE1-1E4F65EAE839}" type="datetimeFigureOut">
              <a:rPr lang="en-US" smtClean="0"/>
              <a:t>9/13/2016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4359B-8A7D-440E-A000-D7B5111B8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71082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753E0-6C21-4222-AAE1-1E4F65EAE839}" type="datetimeFigureOut">
              <a:rPr lang="en-US" smtClean="0"/>
              <a:t>9/13/2016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4359B-8A7D-440E-A000-D7B5111B8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89933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753E0-6C21-4222-AAE1-1E4F65EAE839}" type="datetimeFigureOut">
              <a:rPr lang="en-US" smtClean="0"/>
              <a:t>9/13/2016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4359B-8A7D-440E-A000-D7B5111B8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08624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753E0-6C21-4222-AAE1-1E4F65EAE839}" type="datetimeFigureOut">
              <a:rPr lang="en-US" smtClean="0"/>
              <a:t>9/13/2016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4359B-8A7D-440E-A000-D7B5111B8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28955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753E0-6C21-4222-AAE1-1E4F65EAE839}" type="datetimeFigureOut">
              <a:rPr lang="en-US" smtClean="0"/>
              <a:t>9/13/2016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4359B-8A7D-440E-A000-D7B5111B8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22304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753E0-6C21-4222-AAE1-1E4F65EAE839}" type="datetimeFigureOut">
              <a:rPr lang="en-US" smtClean="0"/>
              <a:t>9/13/2016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4359B-8A7D-440E-A000-D7B5111B8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05287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753E0-6C21-4222-AAE1-1E4F65EAE839}" type="datetimeFigureOut">
              <a:rPr lang="en-US" smtClean="0"/>
              <a:t>9/13/2016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4359B-8A7D-440E-A000-D7B5111B8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5021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753E0-6C21-4222-AAE1-1E4F65EAE839}" type="datetimeFigureOut">
              <a:rPr lang="en-US" smtClean="0"/>
              <a:t>9/13/2016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4359B-8A7D-440E-A000-D7B5111B8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61995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753E0-6C21-4222-AAE1-1E4F65EAE839}" type="datetimeFigureOut">
              <a:rPr lang="en-US" smtClean="0"/>
              <a:t>9/13/2016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4359B-8A7D-440E-A000-D7B5111B8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94389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753E0-6C21-4222-AAE1-1E4F65EAE839}" type="datetimeFigureOut">
              <a:rPr lang="en-US" smtClean="0"/>
              <a:t>9/13/2016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4359B-8A7D-440E-A000-D7B5111B8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56458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753E0-6C21-4222-AAE1-1E4F65EAE839}" type="datetimeFigureOut">
              <a:rPr lang="en-US" smtClean="0"/>
              <a:t>9/13/2016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4359B-8A7D-440E-A000-D7B5111B8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98220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753E0-6C21-4222-AAE1-1E4F65EAE839}" type="datetimeFigureOut">
              <a:rPr lang="en-US" smtClean="0"/>
              <a:t>9/13/2016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4359B-8A7D-440E-A000-D7B5111B8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24052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753E0-6C21-4222-AAE1-1E4F65EAE839}" type="datetimeFigureOut">
              <a:rPr lang="en-US" smtClean="0"/>
              <a:t>9/13/2016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4359B-8A7D-440E-A000-D7B5111B8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82821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753E0-6C21-4222-AAE1-1E4F65EAE839}" type="datetimeFigureOut">
              <a:rPr lang="en-US" smtClean="0"/>
              <a:t>9/13/2016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4359B-8A7D-440E-A000-D7B5111B8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49526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753E0-6C21-4222-AAE1-1E4F65EAE839}" type="datetimeFigureOut">
              <a:rPr lang="en-US" smtClean="0"/>
              <a:t>9/13/2016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4359B-8A7D-440E-A000-D7B5111B8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49015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753E0-6C21-4222-AAE1-1E4F65EAE839}" type="datetimeFigureOut">
              <a:rPr lang="en-US" smtClean="0"/>
              <a:t>9/13/2016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4359B-8A7D-440E-A000-D7B5111B8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14905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753E0-6C21-4222-AAE1-1E4F65EAE839}" type="datetimeFigureOut">
              <a:rPr lang="en-US" smtClean="0"/>
              <a:t>9/13/2016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4359B-8A7D-440E-A000-D7B5111B8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50471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753E0-6C21-4222-AAE1-1E4F65EAE839}" type="datetimeFigureOut">
              <a:rPr lang="en-US" smtClean="0"/>
              <a:t>9/13/2016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4359B-8A7D-440E-A000-D7B5111B8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0469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753E0-6C21-4222-AAE1-1E4F65EAE839}" type="datetimeFigureOut">
              <a:rPr lang="en-US" smtClean="0"/>
              <a:t>9/13/2016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4359B-8A7D-440E-A000-D7B5111B8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45170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753E0-6C21-4222-AAE1-1E4F65EAE839}" type="datetimeFigureOut">
              <a:rPr lang="en-US" smtClean="0"/>
              <a:t>9/13/2016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4359B-8A7D-440E-A000-D7B5111B8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576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21" Type="http://schemas.openxmlformats.org/officeDocument/2006/relationships/image" Target="../media/image8.png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20" Type="http://schemas.openxmlformats.org/officeDocument/2006/relationships/image" Target="../media/image7.png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Relationship Id="rId22" Type="http://schemas.openxmlformats.org/officeDocument/2006/relationships/image" Target="../media/image9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7.xml"/><Relationship Id="rId21" Type="http://schemas.openxmlformats.org/officeDocument/2006/relationships/image" Target="../media/image12.png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slideLayout" Target="../slideLayouts/slideLayout51.xml"/><Relationship Id="rId2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50.xml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44.xml"/><Relationship Id="rId19" Type="http://schemas.openxmlformats.org/officeDocument/2006/relationships/image" Target="../media/image10.png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Relationship Id="rId22" Type="http://schemas.openxmlformats.org/officeDocument/2006/relationships/image" Target="../media/image13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4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54.xml"/><Relationship Id="rId21" Type="http://schemas.openxmlformats.org/officeDocument/2006/relationships/image" Target="../media/image16.png"/><Relationship Id="rId7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3.xml"/><Relationship Id="rId17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3.xml"/><Relationship Id="rId16" Type="http://schemas.openxmlformats.org/officeDocument/2006/relationships/slideLayout" Target="../slideLayouts/slideLayout67.xml"/><Relationship Id="rId20" Type="http://schemas.openxmlformats.org/officeDocument/2006/relationships/image" Target="../media/image15.png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61.xml"/><Relationship Id="rId19" Type="http://schemas.openxmlformats.org/officeDocument/2006/relationships/image" Target="../media/image14.png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4" Type="http://schemas.openxmlformats.org/officeDocument/2006/relationships/slideLayout" Target="../slideLayouts/slideLayout65.xml"/><Relationship Id="rId22" Type="http://schemas.openxmlformats.org/officeDocument/2006/relationships/image" Target="../media/image17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F12753E0-6C21-4222-AAE1-1E4F65EAE839}" type="datetimeFigureOut">
              <a:rPr lang="en-US" smtClean="0"/>
              <a:t>9/13/2016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84359B-8A7D-440E-A000-D7B5111B8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78144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74" r:id="rId12"/>
    <p:sldLayoutId id="2147483775" r:id="rId13"/>
    <p:sldLayoutId id="2147483776" r:id="rId14"/>
    <p:sldLayoutId id="2147483777" r:id="rId15"/>
    <p:sldLayoutId id="2147483778" r:id="rId16"/>
    <p:sldLayoutId id="214748377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13"/>
          <a:stretch/>
        </p:blipFill>
        <p:spPr>
          <a:xfrm>
            <a:off x="8000197" y="0"/>
            <a:ext cx="1603387" cy="1143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99"/>
          <a:stretch/>
        </p:blipFill>
        <p:spPr>
          <a:xfrm>
            <a:off x="8609012" y="6092866"/>
            <a:ext cx="993734" cy="76513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F12753E0-6C21-4222-AAE1-1E4F65EAE839}" type="datetimeFigureOut">
              <a:rPr lang="en-US" smtClean="0"/>
              <a:t>9/13/2016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84359B-8A7D-440E-A000-D7B5111B8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38538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  <p:sldLayoutId id="2147483793" r:id="rId13"/>
    <p:sldLayoutId id="2147483794" r:id="rId14"/>
    <p:sldLayoutId id="2147483795" r:id="rId15"/>
    <p:sldLayoutId id="2147483796" r:id="rId16"/>
    <p:sldLayoutId id="214748379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4"/>
          <a:stretch/>
        </p:blipFill>
        <p:spPr>
          <a:xfrm>
            <a:off x="0" y="2669685"/>
            <a:ext cx="4035669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F12753E0-6C21-4222-AAE1-1E4F65EAE839}" type="datetimeFigureOut">
              <a:rPr lang="en-US" smtClean="0"/>
              <a:t>9/13/2016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84359B-8A7D-440E-A000-D7B5111B8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89136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  <p:sldLayoutId id="2147483828" r:id="rId12"/>
    <p:sldLayoutId id="2147483829" r:id="rId13"/>
    <p:sldLayoutId id="2147483830" r:id="rId14"/>
    <p:sldLayoutId id="2147483831" r:id="rId15"/>
    <p:sldLayoutId id="2147483832" r:id="rId16"/>
    <p:sldLayoutId id="214748383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F12753E0-6C21-4222-AAE1-1E4F65EAE839}" type="datetimeFigureOut">
              <a:rPr lang="en-US" smtClean="0"/>
              <a:t>9/13/2016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84359B-8A7D-440E-A000-D7B5111B8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03935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71" r:id="rId1"/>
    <p:sldLayoutId id="2147483872" r:id="rId2"/>
    <p:sldLayoutId id="2147483873" r:id="rId3"/>
    <p:sldLayoutId id="2147483874" r:id="rId4"/>
    <p:sldLayoutId id="2147483875" r:id="rId5"/>
    <p:sldLayoutId id="2147483876" r:id="rId6"/>
    <p:sldLayoutId id="2147483877" r:id="rId7"/>
    <p:sldLayoutId id="2147483878" r:id="rId8"/>
    <p:sldLayoutId id="2147483879" r:id="rId9"/>
    <p:sldLayoutId id="2147483880" r:id="rId10"/>
    <p:sldLayoutId id="2147483881" r:id="rId11"/>
    <p:sldLayoutId id="2147483882" r:id="rId12"/>
    <p:sldLayoutId id="2147483883" r:id="rId13"/>
    <p:sldLayoutId id="2147483884" r:id="rId14"/>
    <p:sldLayoutId id="2147483885" r:id="rId15"/>
    <p:sldLayoutId id="2147483886" r:id="rId16"/>
    <p:sldLayoutId id="214748388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2753E0-6C21-4222-AAE1-1E4F65EAE839}" type="datetimeFigureOut">
              <a:rPr lang="en-US" smtClean="0"/>
              <a:t>9/13/2016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84359B-8A7D-440E-A000-D7B5111B8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38184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2753E0-6C21-4222-AAE1-1E4F65EAE839}" type="datetimeFigureOut">
              <a:rPr lang="en-US" smtClean="0"/>
              <a:t>9/13/2016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84359B-8A7D-440E-A000-D7B5111B8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07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19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8.xml"/><Relationship Id="rId4" Type="http://schemas.openxmlformats.org/officeDocument/2006/relationships/image" Target="../media/image35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8.xml"/><Relationship Id="rId4" Type="http://schemas.openxmlformats.org/officeDocument/2006/relationships/image" Target="../media/image37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6.xml"/><Relationship Id="rId4" Type="http://schemas.openxmlformats.org/officeDocument/2006/relationships/image" Target="../media/image2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2" r="7862"/>
          <a:stretch>
            <a:fillRect/>
          </a:stretch>
        </p:blipFill>
        <p:spPr>
          <a:xfrm>
            <a:off x="3750661" y="2915881"/>
            <a:ext cx="3336395" cy="3305715"/>
          </a:xfrm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852667" y="1880398"/>
            <a:ext cx="6411018" cy="1048362"/>
          </a:xfrm>
        </p:spPr>
        <p:txBody>
          <a:bodyPr>
            <a:noAutofit/>
          </a:bodyPr>
          <a:lstStyle/>
          <a:p>
            <a:r>
              <a:rPr lang="en-CA" sz="2400" dirty="0" smtClean="0"/>
              <a:t>Organisms (Living Things) like plants and animals have many ways to survive and be successful. </a:t>
            </a:r>
            <a:endParaRPr lang="en-US" sz="2400" dirty="0"/>
          </a:p>
        </p:txBody>
      </p:sp>
      <p:sp>
        <p:nvSpPr>
          <p:cNvPr id="9" name="Rectangle 8"/>
          <p:cNvSpPr>
            <a:spLocks noChangeAspect="1"/>
          </p:cNvSpPr>
          <p:nvPr/>
        </p:nvSpPr>
        <p:spPr>
          <a:xfrm>
            <a:off x="1420202" y="630228"/>
            <a:ext cx="8435451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CA" sz="8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Lithos Pro Regular" panose="04020505030E02020A04" pitchFamily="82" charset="0"/>
              </a:rPr>
              <a:t>ADAPTATIONS</a:t>
            </a:r>
            <a:endParaRPr lang="en-US" sz="8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59" y="3106915"/>
            <a:ext cx="2592854" cy="367803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8281" y="2391700"/>
            <a:ext cx="3622062" cy="181103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1488" y="4372634"/>
            <a:ext cx="3512758" cy="2189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7206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18D873"/>
            </a:gs>
            <a:gs pos="75000">
              <a:srgbClr val="92D050"/>
            </a:gs>
          </a:gsLst>
          <a:lin ang="11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1960"/>
            <a:ext cx="10315892" cy="5427028"/>
          </a:xfrm>
        </p:spPr>
        <p:txBody>
          <a:bodyPr>
            <a:normAutofit fontScale="92500" lnSpcReduction="10000"/>
          </a:bodyPr>
          <a:lstStyle/>
          <a:p>
            <a:r>
              <a:rPr lang="en-CA" sz="2800" dirty="0" smtClean="0">
                <a:latin typeface="Comic Sans MS" panose="030F0702030302020204" pitchFamily="66" charset="0"/>
              </a:rPr>
              <a:t>On the next few slides there will be pictures and/or descriptions of some adaptations.</a:t>
            </a:r>
          </a:p>
          <a:p>
            <a:endParaRPr lang="en-CA" sz="2800" dirty="0">
              <a:latin typeface="Comic Sans MS" panose="030F0702030302020204" pitchFamily="66" charset="0"/>
            </a:endParaRPr>
          </a:p>
          <a:p>
            <a:r>
              <a:rPr lang="en-CA" sz="2800" dirty="0" smtClean="0">
                <a:latin typeface="Comic Sans MS" panose="030F0702030302020204" pitchFamily="66" charset="0"/>
              </a:rPr>
              <a:t>Try to decide if the adaptation is </a:t>
            </a:r>
            <a:endParaRPr lang="en-CA" sz="2800" dirty="0" smtClean="0">
              <a:latin typeface="Comic Sans MS" panose="030F0702030302020204" pitchFamily="66" charset="0"/>
            </a:endParaRPr>
          </a:p>
          <a:p>
            <a:endParaRPr lang="en-CA" sz="2800" dirty="0" smtClean="0">
              <a:latin typeface="Comic Sans MS" panose="030F0702030302020204" pitchFamily="66" charset="0"/>
            </a:endParaRPr>
          </a:p>
          <a:p>
            <a:pPr algn="ctr"/>
            <a:r>
              <a:rPr lang="en-CA" sz="4800" dirty="0" smtClean="0">
                <a:latin typeface="Comic Sans MS" panose="030F0702030302020204" pitchFamily="66" charset="0"/>
              </a:rPr>
              <a:t>STRUCTURAL</a:t>
            </a:r>
          </a:p>
          <a:p>
            <a:pPr algn="ctr"/>
            <a:r>
              <a:rPr lang="en-CA" sz="4800" dirty="0" smtClean="0">
                <a:latin typeface="Comic Sans MS" panose="030F0702030302020204" pitchFamily="66" charset="0"/>
              </a:rPr>
              <a:t>BEHAVIOURAL</a:t>
            </a:r>
          </a:p>
          <a:p>
            <a:pPr algn="ctr"/>
            <a:r>
              <a:rPr lang="en-CA" sz="4800" dirty="0" smtClean="0">
                <a:latin typeface="Comic Sans MS" panose="030F0702030302020204" pitchFamily="66" charset="0"/>
              </a:rPr>
              <a:t>PHYSIOLOGICAL</a:t>
            </a:r>
          </a:p>
          <a:p>
            <a:endParaRPr lang="en-CA" sz="2800" dirty="0">
              <a:latin typeface="Comic Sans MS" panose="030F0702030302020204" pitchFamily="66" charset="0"/>
            </a:endParaRPr>
          </a:p>
          <a:p>
            <a:r>
              <a:rPr lang="en-CA" sz="2800" b="1" u="sng" dirty="0" smtClean="0">
                <a:latin typeface="Comic Sans MS" panose="030F0702030302020204" pitchFamily="66" charset="0"/>
              </a:rPr>
              <a:t>And</a:t>
            </a:r>
            <a:r>
              <a:rPr lang="en-CA" sz="2800" dirty="0" smtClean="0">
                <a:latin typeface="Comic Sans MS" panose="030F0702030302020204" pitchFamily="66" charset="0"/>
              </a:rPr>
              <a:t> see if you can describe how that adaptation helps the organism to survive.</a:t>
            </a:r>
            <a:endParaRPr lang="en-US" sz="2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8563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30">
          <a:fgClr>
            <a:srgbClr val="FFFF00"/>
          </a:fgClr>
          <a:bgClr>
            <a:schemeClr val="accent4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7828" y="2246312"/>
            <a:ext cx="3932237" cy="1600200"/>
          </a:xfrm>
        </p:spPr>
        <p:txBody>
          <a:bodyPr>
            <a:noAutofit/>
          </a:bodyPr>
          <a:lstStyle/>
          <a:p>
            <a:r>
              <a:rPr lang="en-CA" sz="6000" dirty="0" smtClean="0">
                <a:latin typeface="Imprint MT Shadow" panose="04020605060303030202" pitchFamily="82" charset="0"/>
              </a:rPr>
              <a:t>The long neck of the giraffe</a:t>
            </a:r>
            <a:endParaRPr lang="en-US" sz="6000" dirty="0">
              <a:latin typeface="Imprint MT Shadow" panose="04020605060303030202" pitchFamily="82" charset="0"/>
            </a:endParaRPr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35" r="10535"/>
          <a:stretch>
            <a:fillRect/>
          </a:stretch>
        </p:blipFill>
        <p:spPr>
          <a:xfrm>
            <a:off x="4772025" y="609600"/>
            <a:ext cx="6172200" cy="4873625"/>
          </a:xfrm>
        </p:spPr>
      </p:pic>
    </p:spTree>
    <p:extLst>
      <p:ext uri="{BB962C8B-B14F-4D97-AF65-F5344CB8AC3E}">
        <p14:creationId xmlns:p14="http://schemas.microsoft.com/office/powerpoint/2010/main" val="859300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20000"/>
                <a:lumOff val="80000"/>
              </a:schemeClr>
            </a:gs>
            <a:gs pos="75000">
              <a:schemeClr val="accent1"/>
            </a:gs>
          </a:gsLst>
          <a:lin ang="11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05" r="16705"/>
          <a:stretch>
            <a:fillRect/>
          </a:stretch>
        </p:blipFill>
        <p:spPr>
          <a:xfrm>
            <a:off x="397828" y="1007428"/>
            <a:ext cx="6172200" cy="4873625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67283" y="1031558"/>
            <a:ext cx="3932237" cy="4881563"/>
          </a:xfrm>
        </p:spPr>
        <p:txBody>
          <a:bodyPr>
            <a:noAutofit/>
          </a:bodyPr>
          <a:lstStyle/>
          <a:p>
            <a:r>
              <a:rPr lang="en-CA" sz="3600" dirty="0" smtClean="0">
                <a:latin typeface="MV Boli" panose="02000500030200090000" pitchFamily="2" charset="0"/>
                <a:cs typeface="MV Boli" panose="02000500030200090000" pitchFamily="2" charset="0"/>
              </a:rPr>
              <a:t>Humpback Whales blow rings of bubbles to trap fish in the centre.</a:t>
            </a:r>
          </a:p>
          <a:p>
            <a:endParaRPr lang="en-CA" sz="3600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r>
              <a:rPr lang="en-CA" sz="3600" dirty="0" smtClean="0">
                <a:latin typeface="MV Boli" panose="02000500030200090000" pitchFamily="2" charset="0"/>
                <a:cs typeface="MV Boli" panose="02000500030200090000" pitchFamily="2" charset="0"/>
              </a:rPr>
              <a:t>The whales then swim up from below to eat the trapped fish.</a:t>
            </a:r>
            <a:endParaRPr lang="en-US" sz="36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9839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20000"/>
                <a:lumOff val="80000"/>
              </a:schemeClr>
            </a:gs>
            <a:gs pos="75000">
              <a:srgbClr val="C46CB1"/>
            </a:gs>
          </a:gsLst>
          <a:lin ang="21594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99" b="20899"/>
          <a:stretch>
            <a:fillRect/>
          </a:stretch>
        </p:blipFill>
        <p:spPr>
          <a:xfrm>
            <a:off x="5183187" y="987425"/>
            <a:ext cx="6875067" cy="5428615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8348" y="746760"/>
            <a:ext cx="3932237" cy="5455920"/>
          </a:xfrm>
        </p:spPr>
        <p:txBody>
          <a:bodyPr>
            <a:normAutofit/>
          </a:bodyPr>
          <a:lstStyle/>
          <a:p>
            <a:r>
              <a:rPr lang="en-CA" sz="3500" dirty="0" smtClean="0">
                <a:latin typeface="Segoe Print" panose="02000600000000000000" pitchFamily="2" charset="0"/>
              </a:rPr>
              <a:t>Let’s not forget the plants!</a:t>
            </a:r>
          </a:p>
          <a:p>
            <a:endParaRPr lang="en-CA" sz="3500" dirty="0" smtClean="0">
              <a:latin typeface="Segoe Print" panose="02000600000000000000" pitchFamily="2" charset="0"/>
            </a:endParaRPr>
          </a:p>
          <a:p>
            <a:r>
              <a:rPr lang="en-CA" sz="3000" dirty="0" err="1">
                <a:latin typeface="Segoe Print" panose="02000600000000000000" pitchFamily="2" charset="0"/>
              </a:rPr>
              <a:t>Droseras</a:t>
            </a:r>
            <a:r>
              <a:rPr lang="en-CA" sz="3000" dirty="0">
                <a:latin typeface="Segoe Print" panose="02000600000000000000" pitchFamily="2" charset="0"/>
              </a:rPr>
              <a:t> produce a sticky fluid so when insects land on the plant they become stuck. The plants then digest the unfortunate bug!</a:t>
            </a:r>
            <a:endParaRPr lang="en-US" sz="3000" dirty="0">
              <a:latin typeface="Segoe Print" panose="02000600000000000000" pitchFamily="2" charset="0"/>
            </a:endParaRPr>
          </a:p>
          <a:p>
            <a:endParaRPr lang="en-CA" sz="3200" dirty="0"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2991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Confetti">
          <a:fgClr>
            <a:schemeClr val="accent4">
              <a:lumMod val="60000"/>
              <a:lumOff val="40000"/>
            </a:schemeClr>
          </a:fgClr>
          <a:bgClr>
            <a:schemeClr val="accent4">
              <a:lumMod val="75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611188" y="987425"/>
            <a:ext cx="3932237" cy="3811588"/>
          </a:xfrm>
        </p:spPr>
        <p:txBody>
          <a:bodyPr>
            <a:normAutofit/>
          </a:bodyPr>
          <a:lstStyle/>
          <a:p>
            <a:r>
              <a:rPr lang="en-CA" sz="6000" dirty="0" smtClean="0">
                <a:latin typeface="+mj-lt"/>
              </a:rPr>
              <a:t>How many toads do you see?</a:t>
            </a:r>
            <a:endParaRPr lang="en-US" sz="6000" dirty="0">
              <a:latin typeface="+mj-lt"/>
            </a:endParaRPr>
          </a:p>
        </p:txBody>
      </p:sp>
      <p:pic>
        <p:nvPicPr>
          <p:cNvPr id="10" name="Picture Placeholder 9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6" r="469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850900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9" r="2569"/>
          <a:stretch>
            <a:fillRect/>
          </a:stretch>
        </p:blipFill>
        <p:spPr>
          <a:xfrm>
            <a:off x="550228" y="804545"/>
            <a:ext cx="6172200" cy="4873625"/>
          </a:xfrm>
          <a:ln w="22225">
            <a:solidFill>
              <a:schemeClr val="tx1"/>
            </a:solidFill>
          </a:ln>
          <a:effectLst>
            <a:softEdge rad="0"/>
          </a:effectLst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02588" y="320040"/>
            <a:ext cx="3932237" cy="3811588"/>
          </a:xfrm>
        </p:spPr>
        <p:txBody>
          <a:bodyPr>
            <a:normAutofit/>
          </a:bodyPr>
          <a:lstStyle/>
          <a:p>
            <a:r>
              <a:rPr lang="en-CA" sz="3600" dirty="0" smtClean="0">
                <a:latin typeface="Engravers MT" panose="02090707080505020304" pitchFamily="18" charset="0"/>
              </a:rPr>
              <a:t>Rose bushes are covered in many sharp thorns</a:t>
            </a:r>
            <a:endParaRPr lang="en-US" sz="3600" dirty="0">
              <a:latin typeface="Engravers MT" panose="0209070708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5466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rmAutofit fontScale="90000"/>
          </a:bodyPr>
          <a:lstStyle/>
          <a:p>
            <a:r>
              <a:rPr lang="en-CA" dirty="0" smtClean="0">
                <a:solidFill>
                  <a:schemeClr val="bg1">
                    <a:lumMod val="95000"/>
                  </a:schemeClr>
                </a:solidFill>
                <a:latin typeface="Tekton Pro Ext" panose="020F0605020208020904" pitchFamily="34" charset="0"/>
              </a:rPr>
              <a:t>Many animals are NOCTURNAL, meaning they are active at night, and mostly asleep during the day</a:t>
            </a:r>
            <a:endParaRPr lang="en-US" dirty="0">
              <a:solidFill>
                <a:schemeClr val="bg1">
                  <a:lumMod val="95000"/>
                </a:schemeClr>
              </a:solidFill>
              <a:latin typeface="Tekton Pro Ext" panose="020F0605020208020904" pitchFamily="34" charset="0"/>
            </a:endParaRP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78" b="5678"/>
          <a:stretch>
            <a:fillRect/>
          </a:stretch>
        </p:blipFill>
        <p:spPr>
          <a:xfrm>
            <a:off x="7153870" y="995363"/>
            <a:ext cx="4201518" cy="3317557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88" y="3185160"/>
            <a:ext cx="4840224" cy="3025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7861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Give one example of an animal adaptation of your own: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ln w="28575">
            <a:solidFill>
              <a:schemeClr val="tx1"/>
            </a:solidFill>
          </a:ln>
        </p:spPr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CA" dirty="0" smtClean="0"/>
          </a:p>
          <a:p>
            <a:r>
              <a:rPr lang="en-CA" dirty="0" smtClean="0"/>
              <a:t>Describe the adaptation and make a sketch.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8561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Give one example of a plant adaptation of your own: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ln w="28575">
            <a:solidFill>
              <a:schemeClr val="tx1"/>
            </a:solidFill>
          </a:ln>
        </p:spPr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CA" dirty="0" smtClean="0"/>
          </a:p>
          <a:p>
            <a:r>
              <a:rPr lang="en-CA" dirty="0" smtClean="0"/>
              <a:t>Describe the adaptation and make a sketch.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65516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72" r="21972"/>
          <a:stretch>
            <a:fillRect/>
          </a:stretch>
        </p:blipFill>
        <p:spPr>
          <a:xfrm>
            <a:off x="5212992" y="369277"/>
            <a:ext cx="4403082" cy="6290117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8013" y="1097280"/>
            <a:ext cx="5084979" cy="3840480"/>
          </a:xfrm>
        </p:spPr>
        <p:txBody>
          <a:bodyPr>
            <a:normAutofit/>
          </a:bodyPr>
          <a:lstStyle/>
          <a:p>
            <a:r>
              <a:rPr lang="en-CA" sz="4800" dirty="0" smtClean="0"/>
              <a:t>Tigers have large sharp teeth to help them kill and eat prey. 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4043889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50" r="11850"/>
          <a:stretch>
            <a:fillRect/>
          </a:stretch>
        </p:blipFill>
        <p:spPr>
          <a:xfrm>
            <a:off x="4121834" y="1946875"/>
            <a:ext cx="7099495" cy="4680765"/>
          </a:xfrm>
          <a:prstGeom prst="roundRect">
            <a:avLst>
              <a:gd name="adj" fmla="val 3358"/>
            </a:avLst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9366" y="575275"/>
            <a:ext cx="9649034" cy="1371600"/>
          </a:xfrm>
        </p:spPr>
        <p:txBody>
          <a:bodyPr>
            <a:noAutofit/>
          </a:bodyPr>
          <a:lstStyle/>
          <a:p>
            <a:r>
              <a:rPr lang="en-CA" sz="4400" dirty="0" smtClean="0"/>
              <a:t>Cacti have needle like leaves to provide shade and prevent water loss. </a:t>
            </a:r>
          </a:p>
          <a:p>
            <a:endParaRPr lang="en-CA" sz="2800" dirty="0" smtClean="0"/>
          </a:p>
          <a:p>
            <a:endParaRPr lang="en-CA" sz="2800" dirty="0"/>
          </a:p>
          <a:p>
            <a:endParaRPr lang="en-CA" sz="2800" dirty="0" smtClean="0"/>
          </a:p>
          <a:p>
            <a:r>
              <a:rPr lang="en-CA" sz="2800" dirty="0" smtClean="0"/>
              <a:t>What other function</a:t>
            </a:r>
          </a:p>
          <a:p>
            <a:r>
              <a:rPr lang="en-CA" sz="2800" dirty="0" smtClean="0"/>
              <a:t>do you think the </a:t>
            </a:r>
          </a:p>
          <a:p>
            <a:r>
              <a:rPr lang="en-CA" sz="2800" dirty="0" smtClean="0"/>
              <a:t>spines may have?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064169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56" r="11056"/>
          <a:stretch>
            <a:fillRect/>
          </a:stretch>
        </p:blipFill>
        <p:spPr>
          <a:xfrm>
            <a:off x="872303" y="509954"/>
            <a:ext cx="3770036" cy="5385766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30006" y="1448972"/>
            <a:ext cx="5084979" cy="1371600"/>
          </a:xfrm>
        </p:spPr>
        <p:txBody>
          <a:bodyPr>
            <a:noAutofit/>
          </a:bodyPr>
          <a:lstStyle/>
          <a:p>
            <a:r>
              <a:rPr lang="en-CA" sz="4800" dirty="0" smtClean="0"/>
              <a:t>Some snakes have the ability to produce venom to kill prey and scare off predators. 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0995643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47" r="9147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839788" y="1608018"/>
            <a:ext cx="418297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4800" dirty="0"/>
              <a:t>Penguins huddle close together in large groups to keep warm.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608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15532"/>
            <a:ext cx="10515600" cy="2498920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en-CA" dirty="0" smtClean="0"/>
              <a:t>These ways in which organisms are different from each other, the ways </a:t>
            </a:r>
            <a:r>
              <a:rPr lang="en-CA" dirty="0" smtClean="0"/>
              <a:t>in which they </a:t>
            </a:r>
            <a:r>
              <a:rPr lang="en-CA" dirty="0" smtClean="0"/>
              <a:t>have </a:t>
            </a:r>
            <a:r>
              <a:rPr lang="en-CA" i="1" dirty="0" smtClean="0"/>
              <a:t>EVOLVED</a:t>
            </a:r>
            <a:r>
              <a:rPr lang="en-CA" dirty="0" smtClean="0"/>
              <a:t> over time to </a:t>
            </a:r>
            <a:r>
              <a:rPr lang="en-CA" dirty="0" smtClean="0"/>
              <a:t>survive, </a:t>
            </a:r>
            <a:r>
              <a:rPr lang="en-CA" dirty="0" smtClean="0"/>
              <a:t>are called </a:t>
            </a:r>
            <a:br>
              <a:rPr lang="en-CA" dirty="0" smtClean="0"/>
            </a:br>
            <a:r>
              <a:rPr lang="en-CA" dirty="0"/>
              <a:t/>
            </a:r>
            <a:br>
              <a:rPr lang="en-CA" dirty="0"/>
            </a:br>
            <a:r>
              <a:rPr lang="en-CA" sz="8000" dirty="0" smtClean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ADAPTATIONS</a:t>
            </a:r>
            <a:endParaRPr lang="en-US" sz="8000" dirty="0">
              <a:ln>
                <a:solidFill>
                  <a:srgbClr val="002060"/>
                </a:solidFill>
              </a:ln>
              <a:solidFill>
                <a:srgbClr val="FF000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814452"/>
            <a:ext cx="10515600" cy="3811588"/>
          </a:xfrm>
        </p:spPr>
        <p:txBody>
          <a:bodyPr>
            <a:normAutofit fontScale="92500" lnSpcReduction="20000"/>
          </a:bodyPr>
          <a:lstStyle/>
          <a:p>
            <a:endParaRPr lang="en-CA" sz="2400" dirty="0" smtClean="0">
              <a:latin typeface="Segoe Print" panose="02000600000000000000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CA" sz="2400" dirty="0" smtClean="0">
                <a:latin typeface="Segoe Print" panose="020006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Adaptations can be classified in different ways: </a:t>
            </a:r>
          </a:p>
          <a:p>
            <a:endParaRPr lang="en-CA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CA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CA" sz="3200" dirty="0" smtClean="0">
                <a:latin typeface="Segoe Print" panose="020006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STRUCTURAL ADAPTATIONS: </a:t>
            </a:r>
          </a:p>
          <a:p>
            <a:endParaRPr lang="en-CA" sz="3200" dirty="0">
              <a:latin typeface="Segoe Print" panose="02000600000000000000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CA" sz="3200" dirty="0" smtClean="0">
                <a:latin typeface="Segoe Print" panose="020006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PHYSIOLOGICAL ADAPTATIONS:</a:t>
            </a:r>
          </a:p>
          <a:p>
            <a:endParaRPr lang="en-CA" sz="3200" dirty="0">
              <a:latin typeface="Segoe Print" panose="02000600000000000000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CA" sz="3200" dirty="0" smtClean="0">
                <a:latin typeface="Segoe Print" panose="020006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BEHAVIOURAL ADAPTATIONS:</a:t>
            </a:r>
          </a:p>
        </p:txBody>
      </p:sp>
    </p:spTree>
    <p:extLst>
      <p:ext uri="{BB962C8B-B14F-4D97-AF65-F5344CB8AC3E}">
        <p14:creationId xmlns:p14="http://schemas.microsoft.com/office/powerpoint/2010/main" val="533226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230">
              <a:srgbClr val="FFC000"/>
            </a:gs>
            <a:gs pos="0">
              <a:schemeClr val="bg1"/>
            </a:gs>
            <a:gs pos="74000">
              <a:srgbClr val="FFFF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6151855" cy="1033975"/>
          </a:xfrm>
        </p:spPr>
        <p:txBody>
          <a:bodyPr anchor="t">
            <a:normAutofit fontScale="90000"/>
          </a:bodyPr>
          <a:lstStyle/>
          <a:p>
            <a:r>
              <a:rPr lang="en-CA" sz="4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Structural Adaptations:</a:t>
            </a:r>
            <a:endParaRPr lang="en-US" sz="4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49" b="11349"/>
          <a:stretch>
            <a:fillRect/>
          </a:stretch>
        </p:blipFill>
        <p:spPr>
          <a:xfrm>
            <a:off x="6865035" y="987425"/>
            <a:ext cx="4490354" cy="2726446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308295"/>
            <a:ext cx="5856434" cy="2940148"/>
          </a:xfrm>
        </p:spPr>
        <p:txBody>
          <a:bodyPr>
            <a:normAutofit fontScale="92500" lnSpcReduction="20000"/>
          </a:bodyPr>
          <a:lstStyle/>
          <a:p>
            <a:r>
              <a:rPr lang="en-CA" sz="3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These are ways in which an organisms </a:t>
            </a:r>
            <a:r>
              <a:rPr lang="en-CA" sz="30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physical </a:t>
            </a:r>
            <a:r>
              <a:rPr lang="en-CA" sz="30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structure (its body) </a:t>
            </a:r>
            <a:r>
              <a:rPr lang="en-CA" sz="3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has evolved to help it to survive.</a:t>
            </a:r>
          </a:p>
          <a:p>
            <a:endParaRPr lang="en-CA" sz="3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CA" sz="3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Structural adaptations would be noticeable if you were to study a dead organism. 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56603" y="4389120"/>
            <a:ext cx="1019907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Examples include: 	</a:t>
            </a:r>
            <a:r>
              <a:rPr lang="en-CA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*Large </a:t>
            </a:r>
            <a:r>
              <a:rPr lang="en-CA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sharp teeth on predators</a:t>
            </a:r>
          </a:p>
          <a:p>
            <a:r>
              <a:rPr lang="en-CA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</a:t>
            </a:r>
            <a:r>
              <a:rPr lang="en-CA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*Camouflage</a:t>
            </a:r>
            <a:endParaRPr lang="en-CA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CA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</a:t>
            </a:r>
            <a:r>
              <a:rPr lang="en-CA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*Large </a:t>
            </a:r>
            <a:r>
              <a:rPr lang="en-CA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ears of an elephant</a:t>
            </a:r>
          </a:p>
          <a:p>
            <a:r>
              <a:rPr lang="en-CA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</a:t>
            </a:r>
            <a:r>
              <a:rPr lang="en-CA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*Hollow </a:t>
            </a:r>
            <a:r>
              <a:rPr lang="en-CA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bones of birds</a:t>
            </a:r>
          </a:p>
          <a:p>
            <a:r>
              <a:rPr lang="en-CA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</a:t>
            </a:r>
            <a:r>
              <a:rPr lang="en-CA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*Brightly </a:t>
            </a:r>
            <a:r>
              <a:rPr lang="en-CA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coloured flowers on plants</a:t>
            </a: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1642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5">
          <a:fgClr>
            <a:schemeClr val="accent1">
              <a:lumMod val="20000"/>
              <a:lumOff val="80000"/>
            </a:schemeClr>
          </a:fgClr>
          <a:bgClr>
            <a:srgbClr val="0070C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6775" y="604911"/>
            <a:ext cx="107617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000" spc="600" dirty="0" smtClean="0">
                <a:latin typeface="Georgia" panose="02040502050405020303" pitchFamily="18" charset="0"/>
              </a:rPr>
              <a:t>Physiological     Adaptations:</a:t>
            </a:r>
            <a:endParaRPr lang="en-US" sz="4000" spc="600" dirty="0">
              <a:latin typeface="Georgia" panose="02040502050405020303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59" y="1772529"/>
            <a:ext cx="2484783" cy="2057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45057" y="1748040"/>
            <a:ext cx="76528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>
                <a:latin typeface="Georgia" panose="02040502050405020303" pitchFamily="18" charset="0"/>
              </a:rPr>
              <a:t>These adaptations cannot be seen by looking at an organism. These are ways in which an organism can alter internal processes in order to help survive.</a:t>
            </a:r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45056" y="2882516"/>
            <a:ext cx="765282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>
                <a:latin typeface="Georgia" panose="02040502050405020303" pitchFamily="18" charset="0"/>
              </a:rPr>
              <a:t>It is more difficult to come up with examples of this type adaptation (although there are many). </a:t>
            </a:r>
          </a:p>
          <a:p>
            <a:endParaRPr lang="en-CA" dirty="0" smtClean="0">
              <a:latin typeface="Georgia" panose="02040502050405020303" pitchFamily="18" charset="0"/>
            </a:endParaRPr>
          </a:p>
          <a:p>
            <a:r>
              <a:rPr lang="en-CA" dirty="0">
                <a:latin typeface="Georgia" panose="02040502050405020303" pitchFamily="18" charset="0"/>
              </a:rPr>
              <a:t>*</a:t>
            </a:r>
            <a:r>
              <a:rPr lang="en-CA" dirty="0" smtClean="0">
                <a:latin typeface="Georgia" panose="02040502050405020303" pitchFamily="18" charset="0"/>
              </a:rPr>
              <a:t>One very common example is HIBERNATION, in which animals can slow down their heart rate and breathing in order to sleep for many months.</a:t>
            </a:r>
          </a:p>
          <a:p>
            <a:endParaRPr lang="en-CA" dirty="0">
              <a:latin typeface="Georgia" panose="02040502050405020303" pitchFamily="18" charset="0"/>
            </a:endParaRPr>
          </a:p>
          <a:p>
            <a:r>
              <a:rPr lang="en-CA" dirty="0" smtClean="0">
                <a:latin typeface="Georgia" panose="02040502050405020303" pitchFamily="18" charset="0"/>
              </a:rPr>
              <a:t>*Another example is the production of VENOM or POISON. Some plants and animals can produce chemicals that will harm or kill other organisms.</a:t>
            </a:r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62220" y="5835746"/>
            <a:ext cx="76528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>
                <a:latin typeface="Georgia" panose="02040502050405020303" pitchFamily="18" charset="0"/>
              </a:rPr>
              <a:t>EXAMPLES: 	Hibernation</a:t>
            </a:r>
          </a:p>
          <a:p>
            <a:r>
              <a:rPr lang="en-CA" dirty="0">
                <a:latin typeface="Georgia" panose="02040502050405020303" pitchFamily="18" charset="0"/>
              </a:rPr>
              <a:t>	</a:t>
            </a:r>
            <a:r>
              <a:rPr lang="en-CA" dirty="0" smtClean="0">
                <a:latin typeface="Georgia" panose="02040502050405020303" pitchFamily="18" charset="0"/>
              </a:rPr>
              <a:t>	Venom/Poison production</a:t>
            </a:r>
            <a:endParaRPr lang="en-US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9060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7000">
              <a:srgbClr val="18D873"/>
            </a:gs>
            <a:gs pos="70000">
              <a:srgbClr val="FFFF00"/>
            </a:gs>
            <a:gs pos="17000">
              <a:srgbClr val="92D050"/>
            </a:gs>
            <a:gs pos="0">
              <a:schemeClr val="accent1">
                <a:lumMod val="75000"/>
              </a:schemeClr>
            </a:gs>
            <a:gs pos="28000">
              <a:srgbClr val="00B050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66758" y="140677"/>
            <a:ext cx="958009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6600" dirty="0" smtClean="0">
                <a:latin typeface="Myriad Pro" panose="020B0503030403020204" pitchFamily="34" charset="0"/>
              </a:rPr>
              <a:t>Behavioural Adaptations</a:t>
            </a:r>
            <a:endParaRPr lang="en-US" sz="6600" dirty="0">
              <a:latin typeface="Myriad Pro" panose="020B0503030403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57" y="1913206"/>
            <a:ext cx="10832123" cy="7171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dirty="0" smtClean="0">
                <a:latin typeface="Myriad Pro" panose="020B0503030403020204" pitchFamily="34" charset="0"/>
                <a:cs typeface="MV Boli" panose="02000500030200090000" pitchFamily="2" charset="0"/>
              </a:rPr>
              <a:t>These are ways in which animals behave that help them survive. These adaptations can be instinctual or learned.</a:t>
            </a:r>
          </a:p>
          <a:p>
            <a:endParaRPr lang="en-CA" dirty="0">
              <a:latin typeface="Myriad Pro" panose="020B0503030403020204" pitchFamily="34" charset="0"/>
              <a:cs typeface="MV Boli" panose="02000500030200090000" pitchFamily="2" charset="0"/>
            </a:endParaRPr>
          </a:p>
          <a:p>
            <a:r>
              <a:rPr lang="en-CA" sz="2400" dirty="0" smtClean="0">
                <a:latin typeface="Myriad Pro" panose="020B0503030403020204" pitchFamily="34" charset="0"/>
                <a:cs typeface="MV Boli" panose="02000500030200090000" pitchFamily="2" charset="0"/>
              </a:rPr>
              <a:t>Examples:	*Crows in urban areas have learned to drop nuts onto roadways and </a:t>
            </a:r>
          </a:p>
          <a:p>
            <a:r>
              <a:rPr lang="en-CA" sz="2400" dirty="0">
                <a:latin typeface="Myriad Pro" panose="020B0503030403020204" pitchFamily="34" charset="0"/>
                <a:cs typeface="MV Boli" panose="02000500030200090000" pitchFamily="2" charset="0"/>
              </a:rPr>
              <a:t>	</a:t>
            </a:r>
            <a:r>
              <a:rPr lang="en-CA" sz="2400" dirty="0" smtClean="0">
                <a:latin typeface="Myriad Pro" panose="020B0503030403020204" pitchFamily="34" charset="0"/>
                <a:cs typeface="MV Boli" panose="02000500030200090000" pitchFamily="2" charset="0"/>
              </a:rPr>
              <a:t>	to wait for cars to drive over them to crack them.</a:t>
            </a:r>
          </a:p>
          <a:p>
            <a:r>
              <a:rPr lang="en-CA" sz="2400" dirty="0" smtClean="0">
                <a:latin typeface="Myriad Pro" panose="020B0503030403020204" pitchFamily="34" charset="0"/>
                <a:cs typeface="MV Boli" panose="02000500030200090000" pitchFamily="2" charset="0"/>
              </a:rPr>
              <a:t>		(learned)</a:t>
            </a:r>
          </a:p>
          <a:p>
            <a:endParaRPr lang="en-CA" sz="2400" dirty="0">
              <a:latin typeface="Myriad Pro" panose="020B0503030403020204" pitchFamily="34" charset="0"/>
              <a:cs typeface="MV Boli" panose="02000500030200090000" pitchFamily="2" charset="0"/>
            </a:endParaRPr>
          </a:p>
          <a:p>
            <a:r>
              <a:rPr lang="en-CA" sz="2400" dirty="0" smtClean="0">
                <a:latin typeface="Myriad Pro" panose="020B0503030403020204" pitchFamily="34" charset="0"/>
                <a:cs typeface="MV Boli" panose="02000500030200090000" pitchFamily="2" charset="0"/>
              </a:rPr>
              <a:t>		*Geese fly south to warmer weather in the winter</a:t>
            </a:r>
          </a:p>
          <a:p>
            <a:r>
              <a:rPr lang="en-CA" sz="2400" dirty="0" smtClean="0">
                <a:latin typeface="Myriad Pro" panose="020B0503030403020204" pitchFamily="34" charset="0"/>
                <a:cs typeface="MV Boli" panose="02000500030200090000" pitchFamily="2" charset="0"/>
              </a:rPr>
              <a:t>		(instinct)</a:t>
            </a:r>
          </a:p>
          <a:p>
            <a:endParaRPr lang="en-CA" sz="2400" dirty="0">
              <a:latin typeface="Myriad Pro" panose="020B0503030403020204" pitchFamily="34" charset="0"/>
              <a:cs typeface="MV Boli" panose="02000500030200090000" pitchFamily="2" charset="0"/>
            </a:endParaRPr>
          </a:p>
          <a:p>
            <a:r>
              <a:rPr lang="en-CA" sz="2400" dirty="0" smtClean="0">
                <a:latin typeface="Myriad Pro" panose="020B0503030403020204" pitchFamily="34" charset="0"/>
                <a:cs typeface="MV Boli" panose="02000500030200090000" pitchFamily="2" charset="0"/>
              </a:rPr>
              <a:t>		*Turtles will pull their heads and legs into their shell for protection</a:t>
            </a:r>
          </a:p>
          <a:p>
            <a:r>
              <a:rPr lang="en-CA" sz="2400" dirty="0" smtClean="0">
                <a:latin typeface="Myriad Pro" panose="020B0503030403020204" pitchFamily="34" charset="0"/>
                <a:cs typeface="MV Boli" panose="02000500030200090000" pitchFamily="2" charset="0"/>
              </a:rPr>
              <a:t>		(instinct)</a:t>
            </a:r>
            <a:endParaRPr lang="en-CA" sz="2400" dirty="0" smtClean="0">
              <a:latin typeface="Myriad Pro" panose="020B0503030403020204" pitchFamily="34" charset="0"/>
              <a:cs typeface="MV Boli" panose="02000500030200090000" pitchFamily="2" charset="0"/>
            </a:endParaRPr>
          </a:p>
          <a:p>
            <a:endParaRPr lang="en-CA" dirty="0">
              <a:latin typeface="Myriad Pro" panose="020B0503030403020204" pitchFamily="34" charset="0"/>
              <a:cs typeface="MV Boli" panose="02000500030200090000" pitchFamily="2" charset="0"/>
            </a:endParaRPr>
          </a:p>
          <a:p>
            <a:endParaRPr lang="en-CA" dirty="0" smtClean="0">
              <a:latin typeface="Myriad Pro" panose="020B0503030403020204" pitchFamily="34" charset="0"/>
              <a:cs typeface="MV Boli" panose="02000500030200090000" pitchFamily="2" charset="0"/>
            </a:endParaRPr>
          </a:p>
          <a:p>
            <a:endParaRPr lang="en-CA" dirty="0">
              <a:latin typeface="Myriad Pro" panose="020B0503030403020204" pitchFamily="34" charset="0"/>
              <a:cs typeface="MV Boli" panose="02000500030200090000" pitchFamily="2" charset="0"/>
            </a:endParaRPr>
          </a:p>
          <a:p>
            <a:endParaRPr lang="en-CA" dirty="0" smtClean="0">
              <a:latin typeface="Myriad Pro" panose="020B0503030403020204" pitchFamily="34" charset="0"/>
              <a:cs typeface="MV Boli" panose="02000500030200090000" pitchFamily="2" charset="0"/>
            </a:endParaRPr>
          </a:p>
          <a:p>
            <a:endParaRPr lang="en-CA" dirty="0">
              <a:latin typeface="Myriad Pro" panose="020B0503030403020204" pitchFamily="34" charset="0"/>
              <a:cs typeface="MV Boli" panose="02000500030200090000" pitchFamily="2" charset="0"/>
            </a:endParaRPr>
          </a:p>
          <a:p>
            <a:endParaRPr lang="en-CA" dirty="0" smtClean="0">
              <a:latin typeface="Myriad Pro" panose="020B0503030403020204" pitchFamily="34" charset="0"/>
              <a:cs typeface="MV Boli" panose="02000500030200090000" pitchFamily="2" charset="0"/>
            </a:endParaRPr>
          </a:p>
          <a:p>
            <a:endParaRPr lang="en-CA" dirty="0">
              <a:latin typeface="Myriad Pro" panose="020B0503030403020204" pitchFamily="34" charset="0"/>
              <a:cs typeface="MV Boli" panose="02000500030200090000" pitchFamily="2" charset="0"/>
            </a:endParaRPr>
          </a:p>
          <a:p>
            <a:endParaRPr lang="en-CA" dirty="0" smtClean="0">
              <a:latin typeface="Myriad Pro" panose="020B0503030403020204" pitchFamily="34" charset="0"/>
              <a:cs typeface="MV Boli" panose="02000500030200090000" pitchFamily="2" charset="0"/>
            </a:endParaRPr>
          </a:p>
          <a:p>
            <a:endParaRPr lang="en-US" dirty="0">
              <a:latin typeface="Myriad Pro" panose="020B0503030403020204" pitchFamily="34" charset="0"/>
              <a:cs typeface="MV Boli" panose="0200050003020009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033" y="246331"/>
            <a:ext cx="2752725" cy="16668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8809" y="3984328"/>
            <a:ext cx="3028950" cy="151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201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2_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1_Ion">
  <a:themeElements>
    <a:clrScheme name="Ion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5A2F9111-B2DB-470C-BA56-608F9B658826}"/>
    </a:ext>
  </a:extLst>
</a:theme>
</file>

<file path=ppt/theme/theme3.xml><?xml version="1.0" encoding="utf-8"?>
<a:theme xmlns:a="http://schemas.openxmlformats.org/drawingml/2006/main" name="3_Ion">
  <a:themeElements>
    <a:clrScheme name="Ion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EC76B5"/>
      </a:hlink>
      <a:folHlink>
        <a:srgbClr val="E8ACCD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A207AED3-9ABC-4A18-9978-A59B65688B15}"/>
    </a:ext>
  </a:extLst>
</a:theme>
</file>

<file path=ppt/theme/theme4.xml><?xml version="1.0" encoding="utf-8"?>
<a:theme xmlns:a="http://schemas.openxmlformats.org/drawingml/2006/main" name="4_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5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385</TotalTime>
  <Words>486</Words>
  <Application>Microsoft Office PowerPoint</Application>
  <PresentationFormat>Widescreen</PresentationFormat>
  <Paragraphs>102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18</vt:i4>
      </vt:variant>
    </vt:vector>
  </HeadingPairs>
  <TitlesOfParts>
    <vt:vector size="39" baseType="lpstr">
      <vt:lpstr>Arial</vt:lpstr>
      <vt:lpstr>Calibri</vt:lpstr>
      <vt:lpstr>Calibri Light</vt:lpstr>
      <vt:lpstr>Century Gothic</vt:lpstr>
      <vt:lpstr>Comic Sans MS</vt:lpstr>
      <vt:lpstr>Engravers MT</vt:lpstr>
      <vt:lpstr>Georgia</vt:lpstr>
      <vt:lpstr>Imprint MT Shadow</vt:lpstr>
      <vt:lpstr>Lithos Pro Regular</vt:lpstr>
      <vt:lpstr>MV Boli</vt:lpstr>
      <vt:lpstr>Myriad Pro</vt:lpstr>
      <vt:lpstr>Segoe Print</vt:lpstr>
      <vt:lpstr>Tahoma</vt:lpstr>
      <vt:lpstr>Tekton Pro Ext</vt:lpstr>
      <vt:lpstr>Wingdings 3</vt:lpstr>
      <vt:lpstr>2_Ion</vt:lpstr>
      <vt:lpstr>1_Ion</vt:lpstr>
      <vt:lpstr>3_Ion</vt:lpstr>
      <vt:lpstr>4_Ion</vt:lpstr>
      <vt:lpstr>1_Office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These ways in which organisms are different from each other, the ways in which they have EVOLVED over time to survive, are called   ADAPTATIONS</vt:lpstr>
      <vt:lpstr>Structural Adaptations:</vt:lpstr>
      <vt:lpstr>PowerPoint Presentation</vt:lpstr>
      <vt:lpstr>PowerPoint Presentation</vt:lpstr>
      <vt:lpstr>PowerPoint Presentation</vt:lpstr>
      <vt:lpstr>The long neck of the giraffe</vt:lpstr>
      <vt:lpstr>PowerPoint Presentation</vt:lpstr>
      <vt:lpstr>PowerPoint Presentation</vt:lpstr>
      <vt:lpstr>PowerPoint Presentation</vt:lpstr>
      <vt:lpstr>PowerPoint Presentation</vt:lpstr>
      <vt:lpstr>Many animals are NOCTURNAL, meaning they are active at night, and mostly asleep during the day</vt:lpstr>
      <vt:lpstr>Give one example of an animal adaptation of your own:</vt:lpstr>
      <vt:lpstr>Give one example of a plant adaptation of your own:</vt:lpstr>
    </vt:vector>
  </TitlesOfParts>
  <Company>Burnaby School District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Dave McPhee</dc:creator>
  <cp:lastModifiedBy>Dave McPhee</cp:lastModifiedBy>
  <cp:revision>29</cp:revision>
  <cp:lastPrinted>2016-09-12T22:17:15Z</cp:lastPrinted>
  <dcterms:created xsi:type="dcterms:W3CDTF">2016-08-10T20:21:11Z</dcterms:created>
  <dcterms:modified xsi:type="dcterms:W3CDTF">2016-09-13T15:21:31Z</dcterms:modified>
</cp:coreProperties>
</file>